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+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БP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+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ГК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(4.1)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                                                  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объем грунта, требуемый для отсыпки насыпей;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V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объем грунта получаемый при разработке выемок;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V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БР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объем грунта из боковых резервов;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V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ГК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объем грунта из грунтовых карьеров.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309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155360" cy="1143000"/>
          </a:xfrm>
        </p:spPr>
        <p:txBody>
          <a:bodyPr>
            <a:noAutofit/>
          </a:bodyPr>
          <a:lstStyle/>
          <a:p>
            <a:pPr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Распределение земляных масс осуществляется в следующей последовательности: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на основе </a:t>
            </a:r>
            <a:r>
              <a:rPr lang="ru-RU" sz="4200" dirty="0" err="1">
                <a:latin typeface="Times New Roman" pitchFamily="18" charset="0"/>
                <a:cs typeface="Times New Roman" pitchFamily="18" charset="0"/>
              </a:rPr>
              <a:t>попикетной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 ведомости объемов земляных работ строят линейный график </a:t>
            </a:r>
            <a:r>
              <a:rPr lang="kk-KZ" sz="4200" dirty="0">
                <a:latin typeface="Times New Roman" pitchFamily="18" charset="0"/>
                <a:cs typeface="Times New Roman" pitchFamily="18" charset="0"/>
              </a:rPr>
              <a:t>(рис 4.1)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и проводят анализ геологического разреза в местах расположения выемок и оценивают возможность использования получаемых из выемок грунтов для отсыпки насыпей;</a:t>
            </a:r>
          </a:p>
          <a:p>
            <a:pPr lvl="0"/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определяют объем грунта из выемки пригодного для отсыпки насыпей </a:t>
            </a:r>
            <a:r>
              <a:rPr lang="ru-RU" sz="42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4200" baseline="30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выделяют участки с невысокой насыпью и оценивают возможность устройства вдоль этих участков боковых резервов с учетом ценности земель, условий водоотвода и пригодности грунтов;</a:t>
            </a:r>
          </a:p>
          <a:p>
            <a:pPr lvl="0"/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вычисляют объем грунта, который можно получить из боковых резервов, </a:t>
            </a:r>
            <a:r>
              <a:rPr lang="ru-RU" sz="42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4200" baseline="30000" dirty="0">
                <a:latin typeface="Times New Roman" pitchFamily="18" charset="0"/>
                <a:cs typeface="Times New Roman" pitchFamily="18" charset="0"/>
              </a:rPr>
              <a:t>БР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проводят геологические изыскания и согласование с землепользователями возможных мест расположения грунтовых карьеров;</a:t>
            </a:r>
          </a:p>
          <a:p>
            <a:pPr lvl="0"/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определяют условия разработки и запасы грунта потенциальных грунтовых </a:t>
            </a:r>
            <a:r>
              <a:rPr lang="ru-RU" sz="4200" dirty="0" err="1">
                <a:latin typeface="Times New Roman" pitchFamily="18" charset="0"/>
                <a:cs typeface="Times New Roman" pitchFamily="18" charset="0"/>
              </a:rPr>
              <a:t>карьеров</a:t>
            </a:r>
            <a:r>
              <a:rPr lang="ru-RU" sz="4200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4200" baseline="30000" dirty="0" err="1">
                <a:latin typeface="Times New Roman" pitchFamily="18" charset="0"/>
                <a:cs typeface="Times New Roman" pitchFamily="18" charset="0"/>
              </a:rPr>
              <a:t>ГK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определяют границы зон действия грунтовых карьеров;</a:t>
            </a:r>
          </a:p>
          <a:p>
            <a:pPr lvl="0"/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вычисляют объемы требуемого из каждого карьера грунта </a:t>
            </a:r>
            <a:r>
              <a:rPr lang="ru-RU" sz="4200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4200" baseline="-25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sz="4200" baseline="30000" dirty="0" err="1">
                <a:latin typeface="Times New Roman" pitchFamily="18" charset="0"/>
                <a:cs typeface="Times New Roman" pitchFamily="18" charset="0"/>
              </a:rPr>
              <a:t>ГК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проверяют баланс земляных масс.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145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506394"/>
            <a:ext cx="7359777" cy="52780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1600" y="5805264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.1. График распределения земляных масс (в скобках приведены объемы перемещаемого грунта, без скобок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 профильный объем с учетом уплотнения)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064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980728"/>
            <a:ext cx="6627495" cy="47205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89793" y="5912405"/>
            <a:ext cx="7200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Схема отсыпки насыпей: а) послойная, б) «с головы»,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комбинированная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103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340768"/>
            <a:ext cx="7177088" cy="1477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3717032"/>
            <a:ext cx="7166610" cy="17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420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556785"/>
            <a:ext cx="7061835" cy="177069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1259631" y="3573016"/>
                <a:ext cx="7061835" cy="17990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Рис. 4.</a:t>
                </a:r>
                <a:r>
                  <a:rPr lang="kk-KZ" b="1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Способы разработки выемок: </a:t>
                </a:r>
                <a:r>
                  <a:rPr lang="ru-RU" b="1" i="1" dirty="0">
                    <a:latin typeface="Times New Roman" pitchFamily="18" charset="0"/>
                    <a:cs typeface="Times New Roman" pitchFamily="18" charset="0"/>
                  </a:rPr>
                  <a:t>а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— лобовой способ; </a:t>
                </a:r>
                <a:endParaRPr lang="ru-RU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b="1" i="1" dirty="0" smtClean="0">
                    <a:latin typeface="Times New Roman" pitchFamily="18" charset="0"/>
                    <a:cs typeface="Times New Roman" pitchFamily="18" charset="0"/>
                  </a:rPr>
                  <a:t>б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— способ ярусной разработки; </a:t>
                </a:r>
                <a:r>
                  <a:rPr lang="ru-RU" b="1" i="1" dirty="0">
                    <a:latin typeface="Times New Roman" pitchFamily="18" charset="0"/>
                    <a:cs typeface="Times New Roman" pitchFamily="18" charset="0"/>
                  </a:rPr>
                  <a:t>в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— условия применения способа ярусной разработки; 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b="1" i="1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— насыпь; </a:t>
                </a:r>
                <a:r>
                  <a:rPr lang="ru-RU" b="1" i="1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— выемка; </a:t>
                </a:r>
                <a:r>
                  <a:rPr lang="ru-RU" b="1" i="1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— I ярус; </a:t>
                </a:r>
                <a:r>
                  <a:rPr lang="ru-RU" b="1" i="1" dirty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— II ярус; </a:t>
                </a:r>
                <a:endParaRPr lang="ru-RU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b="1" i="1" dirty="0" smtClean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ru-RU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— супесчаный грунт; </a:t>
                </a:r>
                <a:r>
                  <a:rPr lang="ru-RU" b="1" i="1" dirty="0"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— суглинок; </a:t>
                </a:r>
                <a:r>
                  <a:rPr lang="ru-RU" b="1" dirty="0" err="1">
                    <a:latin typeface="Times New Roman" pitchFamily="18" charset="0"/>
                    <a:cs typeface="Times New Roman" pitchFamily="18" charset="0"/>
                  </a:rPr>
                  <a:t>Н</a:t>
                </a:r>
                <a:r>
                  <a:rPr lang="ru-RU" b="1" baseline="-25000" dirty="0" err="1">
                    <a:latin typeface="Times New Roman" pitchFamily="18" charset="0"/>
                    <a:cs typeface="Times New Roman" pitchFamily="18" charset="0"/>
                  </a:rPr>
                  <a:t>в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— глубина выемки; </a:t>
                </a:r>
                <a:endParaRPr lang="ru-RU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ru-RU" i="1"/>
                        </m:ctrlPr>
                      </m:sSubSupPr>
                      <m:e>
                        <m:r>
                          <a:rPr lang="kk-KZ" i="1"/>
                          <m:t>Н</m:t>
                        </m:r>
                      </m:e>
                      <m:sub>
                        <m:r>
                          <a:rPr lang="kk-KZ" i="1"/>
                          <m:t>я</m:t>
                        </m:r>
                      </m:sub>
                      <m:sup>
                        <m:r>
                          <a:rPr lang="en-US" i="1"/>
                          <m:t>𝐼</m:t>
                        </m:r>
                      </m:sup>
                    </m:sSubSup>
                  </m:oMath>
                </a14:m>
                <a:r>
                  <a:rPr lang="kk-KZ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b="1" i="1"/>
                        </m:ctrlPr>
                      </m:sSubSupPr>
                      <m:e>
                        <m:r>
                          <a:rPr lang="ru-RU" b="1" i="1"/>
                          <m:t>Н</m:t>
                        </m:r>
                      </m:e>
                      <m:sub>
                        <m:r>
                          <a:rPr lang="ru-RU" b="1"/>
                          <m:t>я</m:t>
                        </m:r>
                      </m:sub>
                      <m:sup>
                        <m:r>
                          <a:rPr lang="en-US" b="1"/>
                          <m:t>𝐈𝐈</m:t>
                        </m:r>
                      </m:sup>
                    </m:sSubSup>
                  </m:oMath>
                </a14:m>
                <a:r>
                  <a:rPr lang="ru-RU" b="1" dirty="0">
                    <a:latin typeface="Times New Roman" pitchFamily="18" charset="0"/>
                    <a:cs typeface="Times New Roman" pitchFamily="18" charset="0"/>
                  </a:rPr>
                  <a:t> — соответственно глубина I и II ярусов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1" y="3573016"/>
                <a:ext cx="7061835" cy="1799082"/>
              </a:xfrm>
              <a:prstGeom prst="rect">
                <a:avLst/>
              </a:prstGeom>
              <a:blipFill rotWithShape="1">
                <a:blip r:embed="rId4"/>
                <a:stretch>
                  <a:fillRect l="-777" t="-1695" r="-950" b="-33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586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9432"/>
            <a:ext cx="9163050" cy="7336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2282602" y="371056"/>
            <a:ext cx="5086350" cy="2809122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4"/>
          <a:stretch>
            <a:fillRect/>
          </a:stretch>
        </p:blipFill>
        <p:spPr>
          <a:xfrm>
            <a:off x="2339752" y="3501818"/>
            <a:ext cx="4972050" cy="279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902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72941" y="548680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Среднюю дальность транспортирования материалов из карьера № 1 находят по формуле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L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(L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+ 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/2)+ 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+/2)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  L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ср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=--------------------------------------,        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4.2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L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+L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где 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11,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протяженность участков дороги, обслуживаемых карь­ером №1, км;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расстояние от карьера №1 до строящейся дороги, км.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Аналогичным образом находят дальность транспортировки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матери­алов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 других карьеров.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Средневзвешенное значение дальности транспортирования грунта из карьеров вычисляют по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уравнению: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L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ср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11+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+ L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ср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21+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+ L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ср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41+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42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000" baseline="-25000" dirty="0" err="1">
                <a:latin typeface="Times New Roman" pitchFamily="18" charset="0"/>
                <a:cs typeface="Times New Roman" pitchFamily="18" charset="0"/>
              </a:rPr>
              <a:t>срв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=---------------------------------------------------------,             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4.2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L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где L - длина строящейся дороги, км.</a:t>
            </a:r>
          </a:p>
        </p:txBody>
      </p:sp>
    </p:spTree>
    <p:extLst>
      <p:ext uri="{BB962C8B-B14F-4D97-AF65-F5344CB8AC3E}">
        <p14:creationId xmlns:p14="http://schemas.microsoft.com/office/powerpoint/2010/main" val="1775344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268760"/>
            <a:ext cx="6185535" cy="38376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94422" y="5373216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4.5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Схемы резания грунта бульдозером: а - прямоугольная;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клиновая; в - гребенчатая (стрелкой показано направление движения бульдозера)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962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980728"/>
            <a:ext cx="7390257" cy="451799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19672" y="5742104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Рис. 4.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Схема укладки грунта бульдозером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994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564" y="764704"/>
            <a:ext cx="5516880" cy="44805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1065" y="537321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4.7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Ярусно-траншейная схема разработки бульдозером грунта в выемке с перемещением его в насыпь: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1 - ярусы; 2 - слои; 3 - стенки; 4 - траншеи яруса; 5 - отвал бульдозера;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6 - грунт, перемещаемый по траншее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716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16" y="692696"/>
            <a:ext cx="6214110" cy="42138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3851" y="5013176"/>
            <a:ext cx="8532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Последовательность разработки стенок при разработке нижнего яруса выемки и полок откосов выемки: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1-3 - ярусы, 4 - крайняя стенка (стенки разрабатывают одновременно с разработкой полок откоса); 5 - траншея; 6 - полки; а - ширина захвата при проходе бульдозером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3849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254</Words>
  <Application>Microsoft Office PowerPoint</Application>
  <PresentationFormat>Экран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Распределение земляных масс осуществляется в следующей последовательности: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3</cp:revision>
  <dcterms:created xsi:type="dcterms:W3CDTF">2016-10-04T16:55:02Z</dcterms:created>
  <dcterms:modified xsi:type="dcterms:W3CDTF">2016-10-04T17:24:23Z</dcterms:modified>
</cp:coreProperties>
</file>